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280920" cy="51845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93292" indent="0" algn="ctr">
              <a:lnSpc>
                <a:spcPts val="8640"/>
              </a:lnSpc>
            </a:pPr>
            <a:endParaRPr lang="ru" sz="7200" dirty="0" smtClean="0">
              <a:solidFill>
                <a:srgbClr val="2F5897"/>
              </a:solidFill>
              <a:latin typeface="Times New Roman"/>
            </a:endParaRPr>
          </a:p>
          <a:p>
            <a:pPr marL="1193292" indent="0" algn="ctr">
              <a:lnSpc>
                <a:spcPts val="8640"/>
              </a:lnSpc>
            </a:pPr>
            <a:r>
              <a:rPr lang="ru" sz="7200" dirty="0" smtClean="0">
                <a:solidFill>
                  <a:srgbClr val="2F5897"/>
                </a:solidFill>
                <a:latin typeface="Times New Roman"/>
              </a:rPr>
              <a:t>«История возникновения</a:t>
            </a:r>
            <a:r>
              <a:rPr lang="ru" sz="7200" dirty="0">
                <a:solidFill>
                  <a:srgbClr val="2F5897"/>
                </a:solidFill>
                <a:latin typeface="Times New Roman"/>
              </a:rPr>
              <a:t> </a:t>
            </a:r>
            <a:r>
              <a:rPr lang="ru" sz="7200" dirty="0" smtClean="0">
                <a:solidFill>
                  <a:srgbClr val="2F5897"/>
                </a:solidFill>
                <a:latin typeface="Times New Roman"/>
              </a:rPr>
              <a:t>денег</a:t>
            </a:r>
            <a:r>
              <a:rPr lang="ru" sz="7200" dirty="0">
                <a:solidFill>
                  <a:srgbClr val="2F5897"/>
                </a:solidFill>
                <a:latin typeface="Times New Roman"/>
              </a:rPr>
              <a:t>» </a:t>
            </a:r>
          </a:p>
          <a:p>
            <a:pPr indent="0" algn="ctr">
              <a:lnSpc>
                <a:spcPts val="2100"/>
              </a:lnSpc>
            </a:pPr>
            <a:endParaRPr lang="ru" sz="1900" dirty="0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0122" b="9222"/>
          <a:stretch>
            <a:fillRect/>
          </a:stretch>
        </p:blipFill>
        <p:spPr>
          <a:xfrm>
            <a:off x="755576" y="908304"/>
            <a:ext cx="6708976" cy="5401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3504" y="91440"/>
            <a:ext cx="7933944" cy="740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Шло время и в российском государстве первыми деньгами стали служить шкуры животных - песца, белки, соболя, куницы. Такие деньги - шкуры животных -</a:t>
            </a:r>
          </a:p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стали называться </a:t>
            </a:r>
            <a:r>
              <a:rPr lang="ru" sz="1700">
                <a:solidFill>
                  <a:srgbClr val="FF0000"/>
                </a:solidFill>
                <a:latin typeface="Times New Roman"/>
              </a:rPr>
              <a:t>КУНЫ.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616" y="1831848"/>
            <a:ext cx="2267712" cy="4629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248" y="1831848"/>
            <a:ext cx="1581912" cy="4706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696" y="185928"/>
            <a:ext cx="7912608" cy="1569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В течение долгого времени люди искали лучшие способы для оплаты за товар. Торговцы и путешественники обнаружили, что металл, особенно золото и серебро, очень высоко ценился в разных странах. Так люди стали использовать его для торговли и обмена. Например, продал один человек мешок соли и получил за это большой слиток золота. Этот слиток можно было разделить на</a:t>
            </a:r>
          </a:p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несколько частей.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416" y="1825752"/>
            <a:ext cx="6943344" cy="5032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3920" y="387096"/>
            <a:ext cx="7376160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Так на Руси стали изготавливать свои первые деньги - серебряные слитки-</a:t>
            </a:r>
          </a:p>
          <a:p>
            <a:pPr indent="0" algn="ctr">
              <a:lnSpc>
                <a:spcPts val="2160"/>
              </a:lnSpc>
              <a:spcAft>
                <a:spcPts val="6020"/>
              </a:spcAft>
            </a:pPr>
            <a:r>
              <a:rPr lang="ru" sz="1700">
                <a:solidFill>
                  <a:srgbClr val="FF0000"/>
                </a:solidFill>
                <a:latin typeface="Times New Roman"/>
              </a:rPr>
              <a:t>ГРИВНЫ</a:t>
            </a:r>
            <a:r>
              <a:rPr lang="ru" sz="1700">
                <a:solidFill>
                  <a:srgbClr val="2F5897"/>
                </a:solidFill>
                <a:latin typeface="Times New Roman"/>
              </a:rPr>
              <a:t>. Гривну можно было разрубить на несколько частей. От слова «рубить» и появилось современное название </a:t>
            </a:r>
            <a:r>
              <a:rPr lang="ru" sz="1700">
                <a:solidFill>
                  <a:srgbClr val="FF0000"/>
                </a:solidFill>
                <a:latin typeface="Times New Roman"/>
              </a:rPr>
              <a:t>РУБЛЬ. </a:t>
            </a:r>
            <a:r>
              <a:rPr lang="ru" sz="1700">
                <a:solidFill>
                  <a:srgbClr val="2F5897"/>
                </a:solidFill>
                <a:latin typeface="Times New Roman"/>
              </a:rPr>
              <a:t>В разных городах Руси были свои гривны.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2608" y="2602992"/>
            <a:ext cx="938784" cy="530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44"/>
              </a:lnSpc>
              <a:spcBef>
                <a:spcPts val="6020"/>
              </a:spcBef>
            </a:pPr>
            <a:r>
              <a:rPr lang="ru" sz="1500">
                <a:latin typeface="Consolas"/>
              </a:rPr>
              <a:t>Киевская</a:t>
            </a:r>
          </a:p>
          <a:p>
            <a:pPr indent="0">
              <a:lnSpc>
                <a:spcPts val="1344"/>
              </a:lnSpc>
            </a:pPr>
            <a:r>
              <a:rPr lang="ru" sz="1500">
                <a:latin typeface="Consolas"/>
              </a:rPr>
              <a:t>гривна</a:t>
            </a:r>
          </a:p>
          <a:p>
            <a:pPr indent="0" algn="ctr">
              <a:lnSpc>
                <a:spcPts val="1344"/>
              </a:lnSpc>
              <a:spcAft>
                <a:spcPts val="1470"/>
              </a:spcAft>
            </a:pPr>
            <a:r>
              <a:rPr lang="ru" sz="1050">
                <a:solidFill>
                  <a:srgbClr val="505343"/>
                </a:solidFill>
                <a:latin typeface="Times New Roman"/>
              </a:rPr>
              <a:t>77 </a:t>
            </a:r>
            <a:r>
              <a:rPr lang="ru" sz="1050" i="1">
                <a:solidFill>
                  <a:srgbClr val="505343"/>
                </a:solidFill>
                <a:latin typeface="Corbel"/>
              </a:rPr>
              <a:t>мм, 163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5256" y="3380232"/>
            <a:ext cx="1356360" cy="536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  <a:spcBef>
                <a:spcPts val="1470"/>
              </a:spcBef>
            </a:pPr>
            <a:r>
              <a:rPr lang="ru" sz="1500">
                <a:latin typeface="Consolas"/>
              </a:rPr>
              <a:t>Черниговская</a:t>
            </a:r>
          </a:p>
          <a:p>
            <a:pPr indent="0">
              <a:lnSpc>
                <a:spcPts val="1344"/>
              </a:lnSpc>
            </a:pPr>
            <a:r>
              <a:rPr lang="ru" sz="1500">
                <a:latin typeface="Consolas"/>
              </a:rPr>
              <a:t>гривна</a:t>
            </a:r>
          </a:p>
          <a:p>
            <a:pPr indent="0">
              <a:lnSpc>
                <a:spcPts val="1344"/>
              </a:lnSpc>
              <a:spcAft>
                <a:spcPts val="7980"/>
              </a:spcAft>
            </a:pPr>
            <a:r>
              <a:rPr lang="ru" sz="1050" i="1">
                <a:solidFill>
                  <a:srgbClr val="505343"/>
                </a:solidFill>
                <a:latin typeface="Corbel"/>
              </a:rPr>
              <a:t>140 мм, 195</a:t>
            </a:r>
            <a:r>
              <a:rPr lang="ru" sz="1050">
                <a:solidFill>
                  <a:srgbClr val="505343"/>
                </a:solidFill>
                <a:latin typeface="Times New Roman"/>
              </a:rPr>
              <a:t> </a:t>
            </a:r>
            <a:r>
              <a:rPr lang="ru" sz="800">
                <a:solidFill>
                  <a:srgbClr val="505343"/>
                </a:solidFill>
                <a:latin typeface="Franklin Gothic Book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5768" y="5349240"/>
            <a:ext cx="1383792" cy="530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368"/>
              </a:lnSpc>
              <a:spcBef>
                <a:spcPts val="7980"/>
              </a:spcBef>
            </a:pPr>
            <a:r>
              <a:rPr lang="ru" sz="1500">
                <a:latin typeface="Consolas"/>
              </a:rPr>
              <a:t>Новгородская</a:t>
            </a:r>
          </a:p>
          <a:p>
            <a:pPr indent="0">
              <a:lnSpc>
                <a:spcPts val="1368"/>
              </a:lnSpc>
            </a:pPr>
            <a:r>
              <a:rPr lang="ru" sz="1500">
                <a:latin typeface="Consolas"/>
              </a:rPr>
              <a:t>гривна</a:t>
            </a:r>
          </a:p>
          <a:p>
            <a:pPr indent="0">
              <a:lnSpc>
                <a:spcPts val="1368"/>
              </a:lnSpc>
            </a:pPr>
            <a:r>
              <a:rPr lang="ru" sz="1050" i="1">
                <a:solidFill>
                  <a:srgbClr val="505343"/>
                </a:solidFill>
                <a:latin typeface="Corbel"/>
              </a:rPr>
              <a:t>146 </a:t>
            </a:r>
            <a:r>
              <a:rPr lang="ru" sz="850" i="1" spc="150">
                <a:solidFill>
                  <a:srgbClr val="505343"/>
                </a:solidFill>
                <a:latin typeface="Times New Roman"/>
              </a:rPr>
              <a:t>ММ,</a:t>
            </a:r>
            <a:r>
              <a:rPr lang="ru" sz="1050" i="1">
                <a:solidFill>
                  <a:srgbClr val="505343"/>
                </a:solidFill>
                <a:latin typeface="Corbel"/>
              </a:rPr>
              <a:t>204</a:t>
            </a:r>
            <a:r>
              <a:rPr lang="ru" sz="1050">
                <a:solidFill>
                  <a:srgbClr val="505343"/>
                </a:solidFill>
                <a:latin typeface="Times New Roman"/>
              </a:rPr>
              <a:t> </a:t>
            </a:r>
            <a:r>
              <a:rPr lang="ru" sz="800">
                <a:solidFill>
                  <a:srgbClr val="505343"/>
                </a:solidFill>
                <a:latin typeface="Franklin Gothic Book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560" y="2252472"/>
            <a:ext cx="4331208" cy="4331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48" y="271272"/>
            <a:ext cx="8065008" cy="1569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Но делить такие золотые и серебряные слитки было сложно. Да и такой металл очень тяжелый. Носить с собой в кармане было неудобно. Поэтому, во время правления на Руси князя Дмитрия Донского, стали чеканить монеты с его образом - человек с топором и саблей. На каждой монете чеканилась надпись «печать князя великого Дмитрия». Эти монеты стали называть </a:t>
            </a:r>
            <a:r>
              <a:rPr lang="ru" sz="1700">
                <a:solidFill>
                  <a:srgbClr val="FF0000"/>
                </a:solidFill>
                <a:latin typeface="Times New Roman"/>
              </a:rPr>
              <a:t>ДЕНГА, </a:t>
            </a:r>
            <a:r>
              <a:rPr lang="ru" sz="1700">
                <a:solidFill>
                  <a:srgbClr val="2F5897"/>
                </a:solidFill>
                <a:latin typeface="Times New Roman"/>
              </a:rPr>
              <a:t>что значит</a:t>
            </a:r>
          </a:p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«звонкая».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4664" y="1627632"/>
            <a:ext cx="4251960" cy="5141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592" y="234696"/>
            <a:ext cx="8043672" cy="1313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Но случилось так, что в соседних городах князья стали выпускать свои монеты со своими печатями. Это затрудняло торговлю. Поэтому во время правления царя Ивана Грозного, отменяется чеканка монет в других городах. И начинают чеканить монету новую, единую на всю Русь, на которой изображен всадник с</a:t>
            </a:r>
          </a:p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копьем. Отсюда название монеты - </a:t>
            </a:r>
            <a:r>
              <a:rPr lang="ru" sz="1700">
                <a:solidFill>
                  <a:srgbClr val="FF0000"/>
                </a:solidFill>
                <a:latin typeface="Times New Roman"/>
              </a:rPr>
              <a:t>КОПЕЙКА.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3596" b="14222"/>
          <a:stretch>
            <a:fillRect/>
          </a:stretch>
        </p:blipFill>
        <p:spPr>
          <a:xfrm>
            <a:off x="323528" y="1987296"/>
            <a:ext cx="8674168" cy="4178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359664"/>
            <a:ext cx="7866888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Aft>
                <a:spcPts val="6440"/>
              </a:spcAft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В 1704 году при царе Петре 1, начинают деньги делать круглой формы и одинаковой толщины. Но эти монеты тоже неудобны, потому что очень тяжелые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064" y="1176528"/>
            <a:ext cx="4328160" cy="5681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936" y="289560"/>
            <a:ext cx="7879080" cy="515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8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Поэтому примерно 300 лет назад во время правления императрицы Екатерины 2</a:t>
            </a:r>
          </a:p>
          <a:p>
            <a:pPr indent="0" algn="ctr">
              <a:lnSpc>
                <a:spcPts val="1880"/>
              </a:lnSpc>
              <a:spcAft>
                <a:spcPts val="15750"/>
              </a:spcAft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начинают печатать первые бумажные деньги.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520" y="3718560"/>
            <a:ext cx="2316480" cy="475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912"/>
              </a:lnSpc>
            </a:pPr>
            <a:r>
              <a:rPr lang="ru" sz="800" i="1" spc="100">
                <a:solidFill>
                  <a:srgbClr val="766455"/>
                </a:solidFill>
                <a:latin typeface="Times New Roman"/>
              </a:rPr>
              <a:t>ОЯЪЯВДТЕДЮ СЕЙ ГОСУДАРСТВЕННО а АССИГНАЦИИ ПДАТИТЪ</a:t>
            </a:r>
            <a:r>
              <a:rPr lang="ru" sz="800">
                <a:solidFill>
                  <a:srgbClr val="766455"/>
                </a:solidFill>
                <a:latin typeface="Times New Roman"/>
              </a:rPr>
              <a:t> .ЗЙРЬ </a:t>
            </a:r>
            <a:r>
              <a:rPr lang="ru" sz="800" i="1" spc="100">
                <a:solidFill>
                  <a:srgbClr val="766455"/>
                </a:solidFill>
                <a:latin typeface="Times New Roman"/>
              </a:rPr>
              <a:t>СХОВСКОЙ ЕАНЕЪ ДВАТЦДГЬ ПЯТЬ РУВД ЕЙ ХОДЯЧЕЮ МОНЕТОЮ.</a:t>
            </a:r>
            <a:r>
              <a:rPr lang="ru" sz="800">
                <a:solidFill>
                  <a:srgbClr val="766455"/>
                </a:solidFill>
                <a:latin typeface="Times New Roman"/>
              </a:rPr>
              <a:t> </a:t>
            </a:r>
            <a:r>
              <a:rPr lang="ru" sz="800" baseline="30000">
                <a:solidFill>
                  <a:srgbClr val="766455"/>
                </a:solidFill>
                <a:latin typeface="Times New Roman"/>
              </a:rPr>
              <a:t>1</a:t>
            </a:r>
            <a:r>
              <a:rPr lang="ru" sz="800">
                <a:solidFill>
                  <a:srgbClr val="766455"/>
                </a:solidFill>
                <a:latin typeface="Times New Roman"/>
              </a:rPr>
              <a:t> 7 6 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520" y="4197096"/>
            <a:ext cx="1688592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210"/>
              </a:lnSpc>
            </a:pPr>
            <a:r>
              <a:rPr lang="ru" sz="1000" i="1" cap="small">
                <a:solidFill>
                  <a:srgbClr val="766455"/>
                </a:solidFill>
                <a:latin typeface="Verdana"/>
              </a:rPr>
              <a:t>года</a:t>
            </a:r>
            <a:r>
              <a:rPr lang="ru" sz="1000">
                <a:solidFill>
                  <a:srgbClr val="766455"/>
                </a:solidFill>
                <a:latin typeface="Verdana"/>
              </a:rPr>
              <a:t> . </a:t>
            </a:r>
            <a:r>
              <a:rPr lang="ru" sz="1000" i="1" cap="small">
                <a:solidFill>
                  <a:srgbClr val="766455"/>
                </a:solidFill>
                <a:latin typeface="Verdana"/>
              </a:rPr>
              <a:t>Сане тле тереургъ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0376" y="4331208"/>
            <a:ext cx="1005840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730"/>
              </a:lnSpc>
              <a:spcAft>
                <a:spcPts val="1610"/>
              </a:spcAft>
            </a:pPr>
            <a:r>
              <a:rPr lang="ru" sz="600" i="1">
                <a:solidFill>
                  <a:srgbClr val="766455"/>
                </a:solidFill>
                <a:latin typeface="Verdana"/>
              </a:rPr>
              <a:t>С </a:t>
            </a:r>
            <a:r>
              <a:rPr lang="en-US" sz="600" i="1" baseline="30000">
                <a:solidFill>
                  <a:srgbClr val="766455"/>
                </a:solidFill>
                <a:latin typeface="Verdana"/>
              </a:rPr>
              <a:t>0</a:t>
            </a:r>
            <a:r>
              <a:rPr lang="en-US" sz="600" i="1">
                <a:solidFill>
                  <a:srgbClr val="766455"/>
                </a:solidFill>
                <a:latin typeface="Verdana"/>
              </a:rPr>
              <a:t>rH“'»S.A'/ </a:t>
            </a:r>
            <a:r>
              <a:rPr lang="ru" sz="600" i="1">
                <a:solidFill>
                  <a:srgbClr val="766455"/>
                </a:solidFill>
                <a:latin typeface="Verdana"/>
              </a:rPr>
              <a:t>/Яг,,/ </a:t>
            </a:r>
            <a:r>
              <a:rPr lang="en-US" sz="600" i="1">
                <a:solidFill>
                  <a:srgbClr val="766455"/>
                </a:solidFill>
                <a:latin typeface="Verdana"/>
              </a:rPr>
              <a:t>At/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31792" y="4751832"/>
            <a:ext cx="1682496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550"/>
              </a:lnSpc>
              <a:spcAft>
                <a:spcPts val="6230"/>
              </a:spcAft>
            </a:pPr>
            <a:r>
              <a:rPr lang="ru" sz="400">
                <a:solidFill>
                  <a:srgbClr val="766455"/>
                </a:solidFill>
                <a:latin typeface="Impact"/>
              </a:rPr>
              <a:t>г </a:t>
            </a:r>
            <a:r>
              <a:rPr lang="en-US" sz="450" i="1">
                <a:solidFill>
                  <a:srgbClr val="766455"/>
                </a:solidFill>
                <a:latin typeface="Verdana"/>
              </a:rPr>
              <a:t>a A in    Aitc    Att*jt4*A*0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6672" y="972312"/>
            <a:ext cx="5730240" cy="5154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4056" y="4986528"/>
            <a:ext cx="740664" cy="981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384" y="1743456"/>
            <a:ext cx="97231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40"/>
              </a:lnSpc>
              <a:spcAft>
                <a:spcPts val="560"/>
              </a:spcAft>
            </a:pPr>
            <a:r>
              <a:rPr lang="ru" sz="850">
                <a:solidFill>
                  <a:srgbClr val="A0797B"/>
                </a:solidFill>
                <a:latin typeface="Impact"/>
              </a:rPr>
              <a:t>| иЪ^ДДГОЛ!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2808" y="1923288"/>
            <a:ext cx="1706880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80"/>
              </a:lnSpc>
            </a:pPr>
            <a:r>
              <a:rPr lang="ru" sz="1700">
                <a:solidFill>
                  <a:srgbClr val="A0797B"/>
                </a:solidFill>
                <a:latin typeface="Times New Roman"/>
              </a:rPr>
              <a:t>, ЩЩНШЮЩГЬ,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8176" y="2069592"/>
            <a:ext cx="1542288" cy="1188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880"/>
              </a:lnSpc>
              <a:spcAft>
                <a:spcPts val="560"/>
              </a:spcAft>
            </a:pPr>
            <a:r>
              <a:rPr lang="en-US" sz="1700">
                <a:solidFill>
                  <a:srgbClr val="A0797B"/>
                </a:solidFill>
                <a:latin typeface="Times New Roman"/>
              </a:rPr>
              <a:t>■i'L </a:t>
            </a:r>
            <a:r>
              <a:rPr lang="ru" sz="1700" baseline="30000">
                <a:solidFill>
                  <a:srgbClr val="A0797B"/>
                </a:solidFill>
                <a:latin typeface="Times New Roman"/>
              </a:rPr>
              <a:t>1</a:t>
            </a:r>
            <a:r>
              <a:rPr lang="ru" sz="1700">
                <a:solidFill>
                  <a:srgbClr val="A0797B"/>
                </a:solidFill>
                <a:latin typeface="Times New Roman"/>
              </a:rPr>
              <a:t>    </a:t>
            </a:r>
            <a:r>
              <a:rPr lang="ru" sz="1700">
                <a:solidFill>
                  <a:srgbClr val="C4A2A0"/>
                </a:solidFill>
                <a:latin typeface="Times New Roman"/>
              </a:rPr>
              <a:t>^ </a:t>
            </a:r>
            <a:r>
              <a:rPr lang="ru" sz="1700">
                <a:solidFill>
                  <a:srgbClr val="A0797B"/>
                </a:solidFill>
                <a:latin typeface="Times New Roman"/>
              </a:rPr>
              <a:t>Т </a:t>
            </a:r>
            <a:r>
              <a:rPr lang="ru" sz="1700">
                <a:solidFill>
                  <a:srgbClr val="C4A2A0"/>
                </a:solidFill>
                <a:latin typeface="Times New Roman"/>
              </a:rPr>
              <a:t>,Т.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2392680"/>
            <a:ext cx="1514856" cy="1188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40"/>
              </a:lnSpc>
            </a:pPr>
            <a:r>
              <a:rPr lang="en-US" sz="850">
                <a:solidFill>
                  <a:srgbClr val="A0797B"/>
                </a:solidFill>
                <a:latin typeface="Impact"/>
              </a:rPr>
              <a:t>IT- </a:t>
            </a:r>
            <a:r>
              <a:rPr lang="ru" sz="850">
                <a:latin typeface="Impact"/>
              </a:rPr>
              <a:t>г-Л ЯМ* I ГУЛ' Г»” №&amp; 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5960" y="2490216"/>
            <a:ext cx="999744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40"/>
              </a:lnSpc>
              <a:spcAft>
                <a:spcPts val="1890"/>
              </a:spcAft>
            </a:pPr>
            <a:r>
              <a:rPr lang="ru" sz="850">
                <a:latin typeface="Impact"/>
              </a:rPr>
              <a:t>еУ* Г:.’Л ♦-• </a:t>
            </a:r>
            <a:r>
              <a:rPr lang="ru" sz="850">
                <a:solidFill>
                  <a:srgbClr val="A0797B"/>
                </a:solidFill>
                <a:latin typeface="Impact"/>
              </a:rPr>
              <a:t>»* </a:t>
            </a:r>
            <a:r>
              <a:rPr lang="ru" sz="850">
                <a:latin typeface="Impact"/>
              </a:rPr>
              <a:t>• ■£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8656" y="2758440"/>
            <a:ext cx="210312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3770"/>
              </a:lnSpc>
            </a:pPr>
            <a:r>
              <a:rPr lang="ru" sz="3100" b="1">
                <a:solidFill>
                  <a:srgbClr val="C4A2A0"/>
                </a:solidFill>
                <a:latin typeface="Verdana"/>
              </a:rPr>
              <a:t>Я </a:t>
            </a:r>
            <a:r>
              <a:rPr lang="ru" sz="1400" spc="100">
                <a:solidFill>
                  <a:srgbClr val="A0797B"/>
                </a:solidFill>
                <a:latin typeface="Impact"/>
              </a:rPr>
              <a:t>А А 0123 </a:t>
            </a:r>
            <a:r>
              <a:rPr lang="en-US" sz="1200" i="1">
                <a:solidFill>
                  <a:srgbClr val="A0797B"/>
                </a:solidFill>
                <a:latin typeface="Impact"/>
              </a:rPr>
              <a:t>k</a:t>
            </a:r>
            <a:r>
              <a:rPr lang="en-US" sz="1400" spc="100">
                <a:solidFill>
                  <a:srgbClr val="A0797B"/>
                </a:solidFill>
                <a:latin typeface="Impact"/>
              </a:rPr>
              <a:t> </a:t>
            </a:r>
            <a:r>
              <a:rPr lang="ru" sz="1400" spc="100">
                <a:solidFill>
                  <a:srgbClr val="A0797B"/>
                </a:solidFill>
                <a:latin typeface="Impact"/>
              </a:rPr>
              <a:t>5 </a:t>
            </a:r>
            <a:r>
              <a:rPr lang="ru" sz="1400" spc="100">
                <a:solidFill>
                  <a:srgbClr val="C4A2A0"/>
                </a:solidFill>
                <a:latin typeface="Impact"/>
              </a:rPr>
              <a:t>•    </a:t>
            </a:r>
            <a:r>
              <a:rPr lang="ru" sz="1400" spc="100">
                <a:solidFill>
                  <a:srgbClr val="A0797B"/>
                </a:solidFill>
                <a:latin typeface="Impact"/>
              </a:rPr>
              <a:t>~ ■*"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16736" y="3270504"/>
            <a:ext cx="1734312" cy="246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880"/>
              </a:lnSpc>
              <a:spcAft>
                <a:spcPts val="12250"/>
              </a:spcAft>
            </a:pPr>
            <a:r>
              <a:rPr lang="ru" sz="1700">
                <a:solidFill>
                  <a:srgbClr val="C4A2A0"/>
                </a:solidFill>
                <a:latin typeface="Times New Roman"/>
              </a:rPr>
              <a:t>'/ж ЛФш.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2384" y="5157216"/>
            <a:ext cx="323088" cy="121920"/>
          </a:xfrm>
          <a:prstGeom prst="rect">
            <a:avLst/>
          </a:prstGeom>
          <a:solidFill>
            <a:srgbClr val="E2ACA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ru" sz="600" i="1">
                <a:solidFill>
                  <a:srgbClr val="A0797B"/>
                </a:solidFill>
                <a:latin typeface="Verdana"/>
              </a:rPr>
              <a:t>ЬтЯВ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4856" y="5660136"/>
            <a:ext cx="2164080" cy="3474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590"/>
              </a:lnSpc>
            </a:pPr>
            <a:r>
              <a:rPr lang="en-US" sz="2100" i="1" cap="small">
                <a:latin typeface="Verdana"/>
              </a:rPr>
              <a:t>Vt&gt; </a:t>
            </a:r>
            <a:r>
              <a:rPr lang="ru" sz="2200" i="1" cap="small">
                <a:solidFill>
                  <a:srgbClr val="26905C"/>
                </a:solidFill>
                <a:latin typeface="Arial"/>
              </a:rPr>
              <a:t>■</a:t>
            </a:r>
            <a:r>
              <a:rPr lang="ru" sz="2100" i="1" cap="small">
                <a:solidFill>
                  <a:srgbClr val="26905C"/>
                </a:solidFill>
                <a:latin typeface="Verdana"/>
              </a:rPr>
              <a:t>*</a:t>
            </a:r>
            <a:r>
              <a:rPr lang="ru" sz="2200" b="1">
                <a:solidFill>
                  <a:srgbClr val="26905C"/>
                </a:solidFill>
                <a:latin typeface="Times New Roman"/>
              </a:rPr>
              <a:t> </a:t>
            </a:r>
            <a:r>
              <a:rPr lang="ru" sz="2200" b="1">
                <a:latin typeface="Times New Roman"/>
              </a:rPr>
              <a:t>ЖН •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71472" y="5894832"/>
            <a:ext cx="1496568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40"/>
              </a:lnSpc>
            </a:pPr>
            <a:r>
              <a:rPr lang="en-US" sz="2200" b="1">
                <a:solidFill>
                  <a:srgbClr val="26905C"/>
                </a:solidFill>
                <a:latin typeface="Times New Roman"/>
              </a:rPr>
              <a:t>Raritetus.ru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75704" y="2496312"/>
            <a:ext cx="350520" cy="310896"/>
          </a:xfrm>
          <a:prstGeom prst="rect">
            <a:avLst/>
          </a:prstGeom>
          <a:solidFill>
            <a:srgbClr val="E2ACA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40"/>
              </a:lnSpc>
            </a:pPr>
            <a:r>
              <a:rPr lang="ru" sz="2200" b="1">
                <a:solidFill>
                  <a:srgbClr val="B65A45"/>
                </a:solidFill>
                <a:latin typeface="Times New Roman"/>
              </a:rPr>
              <a:t>Ц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5224" y="2758440"/>
            <a:ext cx="381000" cy="207264"/>
          </a:xfrm>
          <a:prstGeom prst="rect">
            <a:avLst/>
          </a:prstGeom>
          <a:solidFill>
            <a:srgbClr val="E2ACA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80"/>
              </a:lnSpc>
            </a:pPr>
            <a:r>
              <a:rPr lang="en-US" sz="1700">
                <a:solidFill>
                  <a:srgbClr val="B65A45"/>
                </a:solidFill>
                <a:latin typeface="Times New Roman"/>
              </a:rPr>
              <a:t>tit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09032" y="5897880"/>
            <a:ext cx="1499616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40"/>
              </a:lnSpc>
            </a:pPr>
            <a:r>
              <a:rPr lang="en-US" sz="2200" b="1">
                <a:solidFill>
                  <a:srgbClr val="26905C"/>
                </a:solidFill>
                <a:latin typeface="Times New Roman"/>
              </a:rPr>
              <a:t>Raritetus.ru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7140" b="14968"/>
          <a:stretch>
            <a:fillRect/>
          </a:stretch>
        </p:blipFill>
        <p:spPr>
          <a:xfrm>
            <a:off x="611560" y="1267968"/>
            <a:ext cx="7953320" cy="4753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808" y="207264"/>
            <a:ext cx="7641336" cy="536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8"/>
              </a:lnSpc>
              <a:spcAft>
                <a:spcPts val="3360"/>
              </a:spcAft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Самой крупной по размеру купюрой Российской империи является купюра достоинством 500 рублей. Размер купюры — 27,5 см на 12,6 см.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4896" y="1289304"/>
            <a:ext cx="6083808" cy="5364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032" y="307848"/>
            <a:ext cx="7876032" cy="7863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Много лет уже прошло с тех пор, как появились первые монеты и первые бумажные деньги. А в нашей современной России люди пользуются ими до сих пор. А называются они, как и много лет назад, КОПЕЙКА и РУБЛЬ.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7064" y="1844040"/>
            <a:ext cx="2758440" cy="4983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2376" y="512064"/>
            <a:ext cx="5218176" cy="563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760"/>
              </a:lnSpc>
            </a:pPr>
            <a:r>
              <a:rPr lang="ru" sz="5200">
                <a:solidFill>
                  <a:srgbClr val="2F5897"/>
                </a:solidFill>
                <a:latin typeface="Times New Roman"/>
              </a:rPr>
              <a:t>Что такое деньги?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880" y="1176528"/>
            <a:ext cx="5553456" cy="1335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36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Деньги - это особый товар, который принимается всеми людьми для обмена на любые другие товары или услуги. То есть с помощью денег, мы можем оплатить товар в магазине, купить билет в автобусе. А также ваши мамы и папы получают заработную плату за свою работу.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096" y="1164336"/>
            <a:ext cx="2157984" cy="1505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584" y="2871216"/>
            <a:ext cx="3770376" cy="1740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3208" y="1289304"/>
            <a:ext cx="2813304" cy="1331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5376" y="2874264"/>
            <a:ext cx="2426208" cy="168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 l="9282" r="12500" b="25251"/>
          <a:stretch>
            <a:fillRect/>
          </a:stretch>
        </p:blipFill>
        <p:spPr>
          <a:xfrm>
            <a:off x="467544" y="4712208"/>
            <a:ext cx="3888432" cy="159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4896" y="4773168"/>
            <a:ext cx="2353056" cy="15941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9640" y="286512"/>
            <a:ext cx="7290816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Бумажные купюры выпускаются разного достоинства, на них изображены достопримечательности нашей страны и известные личности.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7616" y="1152144"/>
            <a:ext cx="32918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20"/>
              </a:lnSpc>
            </a:pPr>
            <a:r>
              <a:rPr lang="ru" sz="2100" b="1" i="1">
                <a:latin typeface="Arial Narrow"/>
              </a:rPr>
              <a:t>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26792" y="1167384"/>
            <a:ext cx="1545336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700"/>
              </a:lnSpc>
            </a:pPr>
            <a:r>
              <a:rPr lang="ru" sz="1300" b="1" i="1">
                <a:latin typeface="Verdana"/>
              </a:rPr>
              <a:t>мает </a:t>
            </a:r>
            <a:r>
              <a:rPr lang="ru" sz="1300" b="1" i="1" cap="small">
                <a:latin typeface="Verdana"/>
              </a:rPr>
              <a:t>банка</a:t>
            </a:r>
            <a:r>
              <a:rPr lang="ru" sz="1400" b="1" cap="small">
                <a:latin typeface="Verdana"/>
              </a:rPr>
              <a:t> росс</a:t>
            </a:r>
            <a:r>
              <a:rPr lang="en-US" sz="1300" b="1" i="1">
                <a:latin typeface="Verdana"/>
              </a:rPr>
              <a:t>m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32048" y="1319784"/>
            <a:ext cx="621792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970"/>
              </a:lnSpc>
            </a:pPr>
            <a:r>
              <a:rPr lang="ru" sz="800">
                <a:latin typeface="Verdana"/>
              </a:rPr>
              <a:t>сК 2991590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0560" y="2414016"/>
            <a:ext cx="542544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12"/>
              </a:lnSpc>
            </a:pPr>
            <a:r>
              <a:rPr lang="ru" sz="1050" i="1">
                <a:latin typeface="Verdana"/>
              </a:rPr>
              <a:t>акт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0560" y="2508504"/>
            <a:ext cx="54254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312"/>
              </a:lnSpc>
            </a:pPr>
            <a:r>
              <a:rPr lang="ru" sz="400">
                <a:latin typeface="Impact"/>
              </a:rPr>
              <a:t>"Ли* •</a:t>
            </a:r>
          </a:p>
          <a:p>
            <a:pPr indent="0" algn="just">
              <a:lnSpc>
                <a:spcPts val="312"/>
              </a:lnSpc>
            </a:pPr>
            <a:r>
              <a:rPr lang="en-US" sz="400">
                <a:latin typeface="Impact"/>
              </a:rPr>
              <a:t>'wuuwa </a:t>
            </a:r>
            <a:r>
              <a:rPr lang="ru" sz="400">
                <a:latin typeface="Impact"/>
              </a:rPr>
              <a:t>_</a:t>
            </a:r>
          </a:p>
          <a:p>
            <a:pPr indent="0" algn="just">
              <a:lnSpc>
                <a:spcPts val="312"/>
              </a:lnSpc>
            </a:pPr>
            <a:r>
              <a:rPr lang="en-US" sz="450" i="1">
                <a:latin typeface="Verdana"/>
              </a:rPr>
              <a:t>m</a:t>
            </a:r>
            <a:r>
              <a:rPr lang="en-US" sz="400">
                <a:latin typeface="Impact"/>
              </a:rPr>
              <a:t> </a:t>
            </a:r>
            <a:r>
              <a:rPr lang="ru" sz="400">
                <a:latin typeface="Impact"/>
              </a:rPr>
              <a:t>и*м* </a:t>
            </a:r>
            <a:r>
              <a:rPr lang="en-US" sz="450" i="1">
                <a:latin typeface="Verdana"/>
              </a:rPr>
              <a:t>mm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71688" y="2450592"/>
            <a:ext cx="533400" cy="17983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en-US" sz="2100" i="1">
                <a:solidFill>
                  <a:srgbClr val="FFFFFF"/>
                </a:solidFill>
                <a:latin typeface="Verdana"/>
              </a:rPr>
              <a:t>mm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62216" y="1143000"/>
            <a:ext cx="1667256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 b="1" i="1" cap="small">
                <a:latin typeface="Times New Roman"/>
              </a:rPr>
              <a:t>билст банка россш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22336" y="4325112"/>
            <a:ext cx="752856" cy="158496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90"/>
              </a:lnSpc>
            </a:pPr>
            <a:r>
              <a:rPr lang="ru" sz="1800" i="1">
                <a:solidFill>
                  <a:srgbClr val="FFFFFF"/>
                </a:solidFill>
                <a:latin typeface="Times New Roman"/>
              </a:rPr>
              <a:t>Шьют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5024" y="3639312"/>
            <a:ext cx="612648" cy="883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90"/>
              </a:lnSpc>
            </a:pPr>
            <a:r>
              <a:rPr lang="en-US" sz="800">
                <a:solidFill>
                  <a:srgbClr val="A0797B"/>
                </a:solidFill>
                <a:latin typeface="Times New Roman"/>
              </a:rPr>
              <a:t>to </a:t>
            </a:r>
            <a:r>
              <a:rPr lang="ru" sz="800">
                <a:solidFill>
                  <a:srgbClr val="A0797B"/>
                </a:solidFill>
                <a:latin typeface="Times New Roman"/>
              </a:rPr>
              <a:t>0941)553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05472" y="3002280"/>
            <a:ext cx="1569720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090"/>
              </a:lnSpc>
            </a:pPr>
            <a:r>
              <a:rPr lang="ru" sz="900" b="1" i="1">
                <a:latin typeface="Verdana"/>
              </a:rPr>
              <a:t>БИПСТ БАНКА 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50352" y="3154680"/>
            <a:ext cx="612648" cy="822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890"/>
              </a:lnSpc>
            </a:pPr>
            <a:r>
              <a:rPr lang="en-US" sz="800">
                <a:latin typeface="Times New Roman"/>
              </a:rPr>
              <a:t>to </a:t>
            </a:r>
            <a:r>
              <a:rPr lang="ru" sz="800">
                <a:latin typeface="Times New Roman"/>
              </a:rPr>
              <a:t>0944553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65776" y="4120896"/>
            <a:ext cx="624840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540"/>
              </a:lnSpc>
            </a:pPr>
            <a:r>
              <a:rPr lang="en-US" sz="3200">
                <a:latin typeface="Times New Roman"/>
              </a:rPr>
              <a:t>jooa</a:t>
            </a:r>
          </a:p>
          <a:p>
            <a:pPr indent="0" algn="r">
              <a:lnSpc>
                <a:spcPts val="550"/>
              </a:lnSpc>
            </a:pPr>
            <a:r>
              <a:rPr lang="ru" sz="400">
                <a:latin typeface="Impact"/>
              </a:rPr>
              <a:t>"*«'•« </a:t>
            </a:r>
            <a:r>
              <a:rPr lang="ru" sz="450" i="1">
                <a:latin typeface="Verdana"/>
              </a:rPr>
              <a:t>ят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74920" y="5440680"/>
            <a:ext cx="661416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40"/>
              </a:lnSpc>
            </a:pPr>
            <a:r>
              <a:rPr lang="ru" sz="850">
                <a:solidFill>
                  <a:srgbClr val="A0797B"/>
                </a:solidFill>
                <a:latin typeface="Impact"/>
              </a:rPr>
              <a:t>ББ ооооооо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22008" y="4831080"/>
            <a:ext cx="1658112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90"/>
              </a:lnSpc>
            </a:pPr>
            <a:r>
              <a:rPr lang="ru" sz="1800" i="1" u="sng">
                <a:solidFill>
                  <a:srgbClr val="B65A45"/>
                </a:solidFill>
                <a:latin typeface="Times New Roman"/>
              </a:rPr>
              <a:t>штт шлткл</a:t>
            </a:r>
            <a:r>
              <a:rPr lang="ru" sz="1700">
                <a:solidFill>
                  <a:srgbClr val="B65A45"/>
                </a:solidFill>
                <a:latin typeface="Times New Roman"/>
              </a:rPr>
              <a:t> </a:t>
            </a:r>
            <a:r>
              <a:rPr lang="ru" sz="850" cap="small">
                <a:solidFill>
                  <a:srgbClr val="766455"/>
                </a:solidFill>
                <a:latin typeface="Impact"/>
              </a:rPr>
              <a:t>росли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88808" y="4965192"/>
            <a:ext cx="74676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030"/>
              </a:lnSpc>
            </a:pPr>
            <a:r>
              <a:rPr lang="ru" sz="850" b="1" spc="50">
                <a:latin typeface="Verdana"/>
              </a:rPr>
              <a:t>Б Б </a:t>
            </a:r>
            <a:r>
              <a:rPr lang="en-US" sz="850" b="1" spc="50">
                <a:latin typeface="Verdana"/>
              </a:rPr>
              <a:t>O0000G0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2040" b="16966"/>
          <a:stretch>
            <a:fillRect/>
          </a:stretch>
        </p:blipFill>
        <p:spPr>
          <a:xfrm>
            <a:off x="179512" y="1926336"/>
            <a:ext cx="8620064" cy="4094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2856" y="268224"/>
            <a:ext cx="7580376" cy="1633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В нашем современном мире, кроме бумажных и металлических денег, используют деньги электронные. Это когда с помощью специальных банковских карт мы можем расплатиться в автобусе, в магазине, а также через банкомат оплатить нужные нам услуги (заплатить за квартиру, за детский сад, школу). Пользоваться картами просто и удобно.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3058" b="14802"/>
          <a:stretch>
            <a:fillRect/>
          </a:stretch>
        </p:blipFill>
        <p:spPr>
          <a:xfrm>
            <a:off x="1115616" y="1691640"/>
            <a:ext cx="7427928" cy="4401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080" y="777240"/>
            <a:ext cx="7869936" cy="771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Сейчас в России изготавливают деньги в Москве и Санкт-Петербурге. Печатают их на специальной бумаге, которая очень прочная и долго может использоваться</a:t>
            </a:r>
          </a:p>
          <a:p>
            <a:pPr marL="3525520" indent="0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людьми.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1694" b="4622"/>
          <a:stretch>
            <a:fillRect/>
          </a:stretch>
        </p:blipFill>
        <p:spPr>
          <a:xfrm>
            <a:off x="1043608" y="1219200"/>
            <a:ext cx="7880936" cy="537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304" y="347472"/>
            <a:ext cx="7641336" cy="743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700" dirty="0">
                <a:solidFill>
                  <a:srgbClr val="2F5897"/>
                </a:solidFill>
                <a:latin typeface="Times New Roman"/>
              </a:rPr>
              <a:t>При печати, на деньги наносятся специальные водяные знаки, которые защищают </a:t>
            </a:r>
            <a:r>
              <a:rPr lang="ru" sz="1700" dirty="0" smtClean="0">
                <a:solidFill>
                  <a:srgbClr val="2F5897"/>
                </a:solidFill>
                <a:latin typeface="Times New Roman"/>
              </a:rPr>
              <a:t>их от </a:t>
            </a:r>
            <a:r>
              <a:rPr lang="ru" sz="1700" dirty="0">
                <a:solidFill>
                  <a:srgbClr val="2F5897"/>
                </a:solidFill>
                <a:latin typeface="Times New Roman"/>
              </a:rPr>
              <a:t>подделок. Чтобы другие страны, люди не смогли напечатать такие же.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864" y="1185672"/>
            <a:ext cx="3767328" cy="2855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7860"/>
              </a:lnSpc>
              <a:spcAft>
                <a:spcPts val="490"/>
              </a:spcAft>
            </a:pPr>
            <a:r>
              <a:rPr lang="ru" sz="7100">
                <a:solidFill>
                  <a:srgbClr val="2F5897"/>
                </a:solidFill>
                <a:latin typeface="Times New Roman"/>
              </a:rPr>
              <a:t>Спасибо</a:t>
            </a:r>
          </a:p>
          <a:p>
            <a:pPr indent="0" algn="ctr">
              <a:lnSpc>
                <a:spcPts val="7860"/>
              </a:lnSpc>
              <a:spcAft>
                <a:spcPts val="490"/>
              </a:spcAft>
            </a:pPr>
            <a:r>
              <a:rPr lang="ru" sz="7100">
                <a:solidFill>
                  <a:srgbClr val="2F5897"/>
                </a:solidFill>
                <a:latin typeface="Times New Roman"/>
              </a:rPr>
              <a:t>за</a:t>
            </a:r>
          </a:p>
          <a:p>
            <a:pPr indent="0" algn="ctr">
              <a:lnSpc>
                <a:spcPts val="7860"/>
              </a:lnSpc>
            </a:pPr>
            <a:r>
              <a:rPr lang="ru" sz="7100">
                <a:solidFill>
                  <a:srgbClr val="2F5897"/>
                </a:solidFill>
                <a:latin typeface="Times New Roman"/>
              </a:rPr>
              <a:t>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8512" y="6117336"/>
            <a:ext cx="5367528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80"/>
              </a:lnSpc>
            </a:pPr>
            <a:r>
              <a:rPr lang="ru" sz="1700">
                <a:latin typeface="Times New Roman"/>
              </a:rPr>
              <a:t>В презентации использовались интернет-ресурсы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r="130" b="16684"/>
          <a:stretch>
            <a:fillRect/>
          </a:stretch>
        </p:blipFill>
        <p:spPr>
          <a:xfrm>
            <a:off x="323528" y="1412776"/>
            <a:ext cx="8532440" cy="45380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234696"/>
            <a:ext cx="8028432" cy="7863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36"/>
              </a:lnSpc>
              <a:spcAft>
                <a:spcPts val="2520"/>
              </a:spcAft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Но давным-давно денег совсем не существовало. Древний человек даже и не знал что это такое. Он тогда еще жил в пещерах и все свое время тратил на добывание пищи. И деньги этому человеку совершенно не были нужны.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3901" r="5187" b="2222"/>
          <a:stretch>
            <a:fillRect/>
          </a:stretch>
        </p:blipFill>
        <p:spPr>
          <a:xfrm>
            <a:off x="1187624" y="1196752"/>
            <a:ext cx="6912768" cy="5132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832" y="134112"/>
            <a:ext cx="8019288" cy="969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  <a:spcAft>
                <a:spcPts val="3220"/>
              </a:spcAft>
            </a:pPr>
            <a:r>
              <a:rPr lang="ru" sz="1600">
                <a:solidFill>
                  <a:srgbClr val="2F5897"/>
                </a:solidFill>
                <a:latin typeface="Times New Roman"/>
              </a:rPr>
              <a:t>Но прошло много лет и люди научились делать себе из камня топоры , ножи, глиняные горшки, копья, стрелы. Пищу добывали охотой и рыбной ловлей. Для получения нужных товаров древние люди стали обмениваться. Например, у одного человека было зерно, у другого топоры. Они менялись этим товаром друг с другом.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4512" b="20805"/>
          <a:stretch>
            <a:fillRect/>
          </a:stretch>
        </p:blipFill>
        <p:spPr>
          <a:xfrm>
            <a:off x="395536" y="2132856"/>
            <a:ext cx="8370512" cy="3459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182880"/>
            <a:ext cx="7976616" cy="1191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96"/>
              </a:lnSpc>
              <a:spcAft>
                <a:spcPts val="6440"/>
              </a:spcAft>
            </a:pPr>
            <a:r>
              <a:rPr lang="ru" sz="1500">
                <a:solidFill>
                  <a:srgbClr val="2F5897"/>
                </a:solidFill>
                <a:latin typeface="Times New Roman"/>
              </a:rPr>
              <a:t>Первые деньги, которые люди платили за нужный товар, были совсем не похожи на те, к которым мы с вами привыкли. Потому что в одних местах деньгами считали скот, в других деньгами служила соль, зерно, птичьи перья, украшения и даже сушеная рыба. То есть человек приходил на рынок и хотел купить себе топор, он отдавал за это, например, курицу или две рыбы, или драгоценный камушек.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6688" r="5113" b="6427"/>
          <a:stretch>
            <a:fillRect/>
          </a:stretch>
        </p:blipFill>
        <p:spPr>
          <a:xfrm>
            <a:off x="611560" y="260648"/>
            <a:ext cx="8064896" cy="64087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1372" r="4344" b="8598"/>
          <a:stretch>
            <a:fillRect/>
          </a:stretch>
        </p:blipFill>
        <p:spPr>
          <a:xfrm>
            <a:off x="971600" y="1313688"/>
            <a:ext cx="7200800" cy="5067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592" y="231648"/>
            <a:ext cx="8049768" cy="768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Русское слово «платить» произошло от слова « полотно». Это напоминание о том, что очень сложное в изготовлении полотно также в Древней Руси выполняло роль</a:t>
            </a:r>
          </a:p>
          <a:p>
            <a:pPr marL="3747008" indent="0">
              <a:lnSpc>
                <a:spcPts val="2160"/>
              </a:lnSpc>
              <a:spcAft>
                <a:spcPts val="1960"/>
              </a:spcAft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денег.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0195" b="7847"/>
          <a:stretch>
            <a:fillRect/>
          </a:stretch>
        </p:blipFill>
        <p:spPr>
          <a:xfrm>
            <a:off x="899592" y="1700784"/>
            <a:ext cx="7924368" cy="4752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1520" y="97536"/>
            <a:ext cx="7665720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Использовались в Древней Руси в качестве денег блестящие, легкие, прочные, маленькие ракушки </a:t>
            </a:r>
            <a:r>
              <a:rPr lang="ru" sz="1700">
                <a:solidFill>
                  <a:srgbClr val="FF0000"/>
                </a:solidFill>
                <a:latin typeface="Times New Roman"/>
              </a:rPr>
              <a:t>КАУРИ</a:t>
            </a:r>
            <a:r>
              <a:rPr lang="ru" sz="1700">
                <a:solidFill>
                  <a:srgbClr val="2F5897"/>
                </a:solidFill>
                <a:latin typeface="Times New Roman"/>
              </a:rPr>
              <a:t>, которые завозили из соседних стран торговцы. Раковины каури до сих пор находят при раскопках в Российских городах -</a:t>
            </a:r>
          </a:p>
          <a:p>
            <a:pPr indent="0" algn="ctr">
              <a:lnSpc>
                <a:spcPts val="2160"/>
              </a:lnSpc>
              <a:spcAft>
                <a:spcPts val="3290"/>
              </a:spcAft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Новгороде и Пскове.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3058" r="7715" b="13816"/>
          <a:stretch>
            <a:fillRect/>
          </a:stretch>
        </p:blipFill>
        <p:spPr>
          <a:xfrm>
            <a:off x="1115616" y="1844040"/>
            <a:ext cx="6768752" cy="4321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2480" y="85344"/>
            <a:ext cx="7546848" cy="792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>
                <a:solidFill>
                  <a:srgbClr val="2F5897"/>
                </a:solidFill>
                <a:latin typeface="Times New Roman"/>
              </a:rPr>
              <a:t>В ракушках просверливали отверстия, и нанизывали на шнур для удобства переноски - так получались ожерелья-кошельки. Постепенно товаров становилось больше и людям было неудобно обмениваться товаром на товар.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</TotalTime>
  <Words>1010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modified xsi:type="dcterms:W3CDTF">2023-04-05T07:03:49Z</dcterms:modified>
</cp:coreProperties>
</file>