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4" r:id="rId3"/>
    <p:sldId id="315" r:id="rId4"/>
    <p:sldId id="314" r:id="rId5"/>
    <p:sldId id="316" r:id="rId6"/>
    <p:sldId id="259" r:id="rId7"/>
    <p:sldId id="268" r:id="rId8"/>
    <p:sldId id="293" r:id="rId9"/>
    <p:sldId id="261" r:id="rId10"/>
    <p:sldId id="284" r:id="rId11"/>
    <p:sldId id="281" r:id="rId12"/>
    <p:sldId id="318" r:id="rId13"/>
    <p:sldId id="319" r:id="rId14"/>
    <p:sldId id="30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DC06C-3B4B-4B64-B045-D30165612D1A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CCADE-0AEA-4A2A-936F-FBDBE8A0CF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82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CCADE-0AEA-4A2A-936F-FBDBE8A0CFA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90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2"/>
          <p:cNvGrpSpPr>
            <a:grpSpLocks/>
          </p:cNvGrpSpPr>
          <p:nvPr/>
        </p:nvGrpSpPr>
        <p:grpSpPr bwMode="auto">
          <a:xfrm>
            <a:off x="642938" y="1928813"/>
            <a:ext cx="7858125" cy="1928812"/>
            <a:chOff x="428596" y="285728"/>
            <a:chExt cx="8286808" cy="114300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28596" y="285728"/>
              <a:ext cx="8286808" cy="114300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928662" y="428604"/>
              <a:ext cx="728667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0"/>
          <p:cNvGrpSpPr>
            <a:grpSpLocks/>
          </p:cNvGrpSpPr>
          <p:nvPr/>
        </p:nvGrpSpPr>
        <p:grpSpPr bwMode="auto">
          <a:xfrm>
            <a:off x="214313" y="5286375"/>
            <a:ext cx="4464050" cy="1143000"/>
            <a:chOff x="928662" y="5286388"/>
            <a:chExt cx="4463626" cy="1143008"/>
          </a:xfrm>
        </p:grpSpPr>
        <p:pic>
          <p:nvPicPr>
            <p:cNvPr id="8" name="Рисунок 18" descr="a30df2094fc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19" descr="a30df2094fc1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Рисунок 20" descr="a30df2094fc1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71563"/>
            <a:ext cx="15716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B84D9-56FF-43AB-AD07-0D05A0079F1F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05614-4029-4972-A73A-42289A506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5ABD6-5222-4627-AAD4-BB021439A3EE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A3905-09F3-465E-83D1-A37D09486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 rot="5400000">
            <a:off x="4750594" y="2178844"/>
            <a:ext cx="5857875" cy="2071687"/>
            <a:chOff x="428596" y="285728"/>
            <a:chExt cx="8286808" cy="114300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28596" y="285728"/>
              <a:ext cx="8286808" cy="114300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928662" y="428604"/>
              <a:ext cx="728667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6"/>
          <p:cNvGrpSpPr>
            <a:grpSpLocks/>
          </p:cNvGrpSpPr>
          <p:nvPr/>
        </p:nvGrpSpPr>
        <p:grpSpPr bwMode="auto">
          <a:xfrm rot="5400000">
            <a:off x="-893762" y="4822825"/>
            <a:ext cx="2786062" cy="712788"/>
            <a:chOff x="928662" y="5286388"/>
            <a:chExt cx="4463626" cy="1143008"/>
          </a:xfrm>
        </p:grpSpPr>
        <p:pic>
          <p:nvPicPr>
            <p:cNvPr id="8" name="Рисунок 18" descr="a30df2094fc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19" descr="a30df2094fc1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F2DCE-65A0-4DEB-B923-2217D316052E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CB1EC-21BB-4EEA-B767-18CCDF331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90526-C701-43A4-AC7D-FC4E5FEE5A00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29C65-689A-419F-88E0-FD61B9CD7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2"/>
          <p:cNvGrpSpPr>
            <a:grpSpLocks/>
          </p:cNvGrpSpPr>
          <p:nvPr/>
        </p:nvGrpSpPr>
        <p:grpSpPr bwMode="auto">
          <a:xfrm>
            <a:off x="714375" y="4429125"/>
            <a:ext cx="7786688" cy="1357313"/>
            <a:chOff x="428596" y="285728"/>
            <a:chExt cx="8286808" cy="114300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28596" y="285728"/>
              <a:ext cx="8286808" cy="114300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928662" y="428604"/>
              <a:ext cx="728667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7"/>
          <p:cNvGrpSpPr>
            <a:grpSpLocks/>
          </p:cNvGrpSpPr>
          <p:nvPr/>
        </p:nvGrpSpPr>
        <p:grpSpPr bwMode="auto">
          <a:xfrm rot="5400000">
            <a:off x="-1660525" y="1946275"/>
            <a:ext cx="4464050" cy="1143000"/>
            <a:chOff x="928662" y="5286388"/>
            <a:chExt cx="4463626" cy="1143008"/>
          </a:xfrm>
        </p:grpSpPr>
        <p:pic>
          <p:nvPicPr>
            <p:cNvPr id="8" name="Рисунок 18" descr="a30df2094fc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19" descr="a30df2094fc1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6D95-C5DD-4E8B-8904-E2E125404752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13F0-A583-4517-A785-E1E5886AA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8E38E-AC50-4F7B-95B7-066ED9DE5CAD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78140-B21B-4881-BF1F-02203888E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BEA48-8503-4AFB-BB71-A0C0312CBC89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E340-F0BC-489F-B94D-3756D0BC9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40C24-402E-4162-93AA-D69F39CF1A6A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E1DB-5697-4262-B2D3-5EFB4F401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85750" y="5857875"/>
            <a:ext cx="2786063" cy="712788"/>
            <a:chOff x="928662" y="5286388"/>
            <a:chExt cx="4463626" cy="1143008"/>
          </a:xfrm>
        </p:grpSpPr>
        <p:pic>
          <p:nvPicPr>
            <p:cNvPr id="3" name="Рисунок 13" descr="a30df2094fc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Рисунок 16" descr="a30df2094fc1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DFAF4-A6EC-4095-AA4E-23DF9662C7FD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9E78-B8D4-42BC-AA84-27D0BB274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0"/>
          <p:cNvGrpSpPr>
            <a:grpSpLocks/>
          </p:cNvGrpSpPr>
          <p:nvPr/>
        </p:nvGrpSpPr>
        <p:grpSpPr bwMode="auto">
          <a:xfrm>
            <a:off x="428625" y="285750"/>
            <a:ext cx="3071813" cy="1143000"/>
            <a:chOff x="428596" y="285728"/>
            <a:chExt cx="8286808" cy="114300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28596" y="285728"/>
              <a:ext cx="8286808" cy="114300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928662" y="428604"/>
              <a:ext cx="728667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8" name="Группа 7"/>
          <p:cNvGrpSpPr>
            <a:grpSpLocks/>
          </p:cNvGrpSpPr>
          <p:nvPr/>
        </p:nvGrpSpPr>
        <p:grpSpPr bwMode="auto">
          <a:xfrm rot="5400000">
            <a:off x="-893762" y="4822825"/>
            <a:ext cx="2786062" cy="712788"/>
            <a:chOff x="928662" y="5286388"/>
            <a:chExt cx="4463626" cy="1143008"/>
          </a:xfrm>
        </p:grpSpPr>
        <p:pic>
          <p:nvPicPr>
            <p:cNvPr id="9" name="Рисунок 18" descr="a30df2094fc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9" descr="a30df2094fc1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DAD12-8373-41A0-89FB-ABCEBC22B312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FB5C0-9D47-4D40-8CFA-1F0E2179C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0"/>
          <p:cNvGrpSpPr>
            <a:grpSpLocks/>
          </p:cNvGrpSpPr>
          <p:nvPr/>
        </p:nvGrpSpPr>
        <p:grpSpPr bwMode="auto">
          <a:xfrm>
            <a:off x="1785938" y="4786313"/>
            <a:ext cx="5500687" cy="571500"/>
            <a:chOff x="428596" y="285728"/>
            <a:chExt cx="8286808" cy="114300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28596" y="285728"/>
              <a:ext cx="8286808" cy="114300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928662" y="428604"/>
              <a:ext cx="728667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8" name="Группа 7"/>
          <p:cNvGrpSpPr>
            <a:grpSpLocks/>
          </p:cNvGrpSpPr>
          <p:nvPr/>
        </p:nvGrpSpPr>
        <p:grpSpPr bwMode="auto">
          <a:xfrm rot="5400000">
            <a:off x="-893762" y="4822825"/>
            <a:ext cx="2786062" cy="712788"/>
            <a:chOff x="928662" y="5286388"/>
            <a:chExt cx="4463626" cy="1143008"/>
          </a:xfrm>
        </p:grpSpPr>
        <p:pic>
          <p:nvPicPr>
            <p:cNvPr id="9" name="Рисунок 18" descr="a30df2094fc1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9" descr="a30df2094fc1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62EB5-7A8F-4F53-88DD-A886C71BB663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69C0-9155-422B-B61C-EA78C4C14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2"/>
          <p:cNvGrpSpPr>
            <a:grpSpLocks/>
          </p:cNvGrpSpPr>
          <p:nvPr/>
        </p:nvGrpSpPr>
        <p:grpSpPr bwMode="auto">
          <a:xfrm>
            <a:off x="428625" y="285750"/>
            <a:ext cx="8286750" cy="1143000"/>
            <a:chOff x="428596" y="285728"/>
            <a:chExt cx="8286808" cy="1143008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28596" y="285728"/>
              <a:ext cx="8286808" cy="114300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928662" y="428604"/>
              <a:ext cx="728667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7077FB-F02C-4993-A5AA-0EB6AE3A6B6D}" type="datetimeFigureOut">
              <a:rPr lang="ru-RU"/>
              <a:pPr>
                <a:defRPr/>
              </a:pPr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7F2138-2F27-4CC4-805C-6965F5A3C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2" name="Группа 13"/>
          <p:cNvGrpSpPr>
            <a:grpSpLocks/>
          </p:cNvGrpSpPr>
          <p:nvPr/>
        </p:nvGrpSpPr>
        <p:grpSpPr bwMode="auto">
          <a:xfrm rot="5400000">
            <a:off x="-893762" y="4822825"/>
            <a:ext cx="2786062" cy="712788"/>
            <a:chOff x="928662" y="5286388"/>
            <a:chExt cx="4463626" cy="1143008"/>
          </a:xfrm>
        </p:grpSpPr>
        <p:pic>
          <p:nvPicPr>
            <p:cNvPr id="1033" name="Рисунок 14" descr="a30df2094fc1.png"/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5357826"/>
              <a:ext cx="2106172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Рисунок 15" descr="a30df2094fc1.png"/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5286388"/>
              <a:ext cx="2106172" cy="1019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6" r:id="rId2"/>
    <p:sldLayoutId id="2147483672" r:id="rId3"/>
    <p:sldLayoutId id="2147483667" r:id="rId4"/>
    <p:sldLayoutId id="2147483668" r:id="rId5"/>
    <p:sldLayoutId id="2147483669" r:id="rId6"/>
    <p:sldLayoutId id="2147483673" r:id="rId7"/>
    <p:sldLayoutId id="2147483674" r:id="rId8"/>
    <p:sldLayoutId id="2147483675" r:id="rId9"/>
    <p:sldLayoutId id="2147483670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Алёна\Downloads\пуговиц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7736" y="3573016"/>
            <a:ext cx="2376264" cy="32849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7929618" cy="478634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ДОБРО ПОЖАЛОВАТЬ</a:t>
            </a:r>
            <a:b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Arial Black" pitchFamily="34" charset="0"/>
              </a:rPr>
              <a:t> В</a:t>
            </a:r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</a:rPr>
              <a:t>МИНИ МУЗЕЙ</a:t>
            </a:r>
            <a:br>
              <a:rPr lang="ru-RU" sz="32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>«Волшебная пуговица</a:t>
            </a:r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6600"/>
                </a:solidFill>
                <a:latin typeface="Arial Black" pitchFamily="34" charset="0"/>
              </a:rPr>
              <a:t>СОБЕРИ ПУГОВИЦУ</a:t>
            </a:r>
            <a:endParaRPr lang="ru-RU" i="1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1412776"/>
            <a:ext cx="4686304" cy="3751276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ЦЕЛЬ:</a:t>
            </a:r>
          </a:p>
          <a:p>
            <a:pPr lvl="0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latin typeface="Bookman Old Style" pitchFamily="18" charset="0"/>
              </a:rPr>
              <a:t>развивать у детей конструктивные навыки, зрительное внимание;</a:t>
            </a:r>
          </a:p>
          <a:p>
            <a:pPr lvl="0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latin typeface="Bookman Old Style" pitchFamily="18" charset="0"/>
              </a:rPr>
              <a:t>Развивать мелкую моторику рук, творческую активность;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2051" name="Picture 3" descr="C:\Users\Алёна\Desktop\Новая папка (8)\113___10\IMG_233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4293096"/>
            <a:ext cx="2736304" cy="233361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4" descr="E:\1\IMG_28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4233655" cy="29212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33CC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i="1" dirty="0" smtClean="0">
                <a:solidFill>
                  <a:srgbClr val="FF0000"/>
                </a:solidFill>
                <a:latin typeface="Arial Black" pitchFamily="34" charset="0"/>
              </a:rPr>
              <a:t>Крестики-нолики</a:t>
            </a:r>
            <a:endParaRPr lang="ru-RU" sz="3200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ЦЕЛЬ:</a:t>
            </a:r>
          </a:p>
          <a:p>
            <a:pPr lvl="0"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повышать уровень развития ребёнка;</a:t>
            </a:r>
          </a:p>
          <a:p>
            <a:pPr lvl="0"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усиливать желание ребенка узнавать что-то новое и работать самостоятельно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;</a:t>
            </a:r>
          </a:p>
          <a:p>
            <a:endParaRPr lang="ru-RU" dirty="0"/>
          </a:p>
        </p:txBody>
      </p:sp>
      <p:pic>
        <p:nvPicPr>
          <p:cNvPr id="7" name="Picture 2" descr="C:\Users\Марина\Desktop\IMG_284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2132857"/>
            <a:ext cx="4375791" cy="38885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ина\Desktop\IMG_289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3849155" cy="30243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66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8" descr="E:\1\IMG_283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332656"/>
            <a:ext cx="4124092" cy="30243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 descr="C:\Users\Марина\Desktop\метод объединение\IMG_289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3501008"/>
            <a:ext cx="6768752" cy="31195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Марина\Desktop\IMG_29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480720" cy="583264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ПЕРСПЕКТИВА РАЗВИТИЯ МИНИ-МУЗЕЯ</a:t>
            </a:r>
            <a:endParaRPr lang="ru-RU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5429264"/>
          </a:xfrm>
        </p:spPr>
        <p:txBody>
          <a:bodyPr/>
          <a:lstStyle/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Подбор коллекций детских мультфильмов, детских художественных фильмов, научно-познавательных фильмов о пуговицах.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Экскурсии в магазин фурнитуры, ателье 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Проведение экскурсий для других групп детского сада («История возникновения пуговицы», «Чудо-пуговка», «Путешествие в пуговичную страну»). 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Семейные праздники «Мы с мамой и бабушкой большие мастерицы!».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Написание книжек-малышек или большой книги о своей истории или сказки про пуговицу.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Проведение конкурсов рисунков и поделок.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Пополнение материалом папок: «Пуговица-чудесница», «Чудо – пуговка».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lvl="0" algn="ctr"/>
            <a:r>
              <a:rPr lang="ru-RU" sz="2000" b="1" i="1" dirty="0" smtClean="0">
                <a:solidFill>
                  <a:srgbClr val="7030A0"/>
                </a:solidFill>
              </a:rPr>
              <a:t>Сбор художественного материала (книг, журналов, вырезок из газет и журналов и др.).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ёна\Downloads\ПУГОВИЧКА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3240360" cy="32403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2" descr="C:\Users\Марина\Desktop\IMG_29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88640"/>
            <a:ext cx="3799011" cy="50851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C:\Users\Алёна\Downloads\ПУГОВИЦА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4250522"/>
            <a:ext cx="3476636" cy="260747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1\IMG_281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6567180" cy="38884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3" descr="E:\1\IMG_284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140968"/>
            <a:ext cx="4292159" cy="35283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E:\1\IMG_282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3744416" cy="294557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6" descr="E:\1\IMG_282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32656"/>
            <a:ext cx="3964554" cy="29523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3" descr="E:\1\IMG_284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3717032"/>
            <a:ext cx="3528392" cy="290053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MC900290793[1]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2520279" cy="265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ина\Desktop\IMG_292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332656"/>
            <a:ext cx="2667896" cy="28083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1" name="Picture 3" descr="C:\Users\Марина\Desktop\IMG_292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4176464" cy="382438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C:\Users\Марина\Desktop\IMG_292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356992"/>
            <a:ext cx="3625700" cy="33123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66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  <a:prstDash val="sysDot"/>
          </a:ln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ИГРЫ С ПУГОВИЦАМИ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482" name="Picture 2" descr="C:\Users\Алёна\Downloads\пуговичка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71612"/>
            <a:ext cx="6786610" cy="485778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70C0"/>
                </a:solidFill>
                <a:latin typeface="Arial Black" pitchFamily="34" charset="0"/>
              </a:rPr>
              <a:t>ПРИШЕЙ ПУГОВИЦУ</a:t>
            </a:r>
            <a:endParaRPr lang="ru-RU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</a:t>
            </a:r>
          </a:p>
          <a:p>
            <a:pPr algn="ctr">
              <a:buClr>
                <a:srgbClr val="006600"/>
              </a:buClr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Учить определять и сортировать пуговицы по количеству отверстий.</a:t>
            </a:r>
          </a:p>
          <a:p>
            <a:pPr lvl="0" algn="ctr">
              <a:buClr>
                <a:srgbClr val="006600"/>
              </a:buClr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Развивать мелкую моторику рук</a:t>
            </a:r>
          </a:p>
          <a:p>
            <a:pPr lvl="0">
              <a:buClr>
                <a:srgbClr val="006600"/>
              </a:buClr>
              <a:buFont typeface="Wingdings" pitchFamily="2" charset="2"/>
              <a:buChar char="q"/>
            </a:pPr>
            <a:endParaRPr lang="ru-RU" dirty="0" smtClean="0"/>
          </a:p>
          <a:p>
            <a:pPr lvl="0">
              <a:buClr>
                <a:srgbClr val="006600"/>
              </a:buClr>
              <a:buFont typeface="Wingdings" pitchFamily="2" charset="2"/>
              <a:buChar char="q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Марина\Desktop\IMG_292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1772816"/>
            <a:ext cx="2884074" cy="367240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5" name="Picture 5" descr="C:\Users\Алёна\Desktop\ФОТО ПУГОВИЦЫ\25102013158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4500546"/>
            <a:ext cx="2370773" cy="235745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66"/>
                </a:solidFill>
                <a:latin typeface="Arial Black" pitchFamily="34" charset="0"/>
              </a:rPr>
              <a:t>ЛАБИРИНТ</a:t>
            </a:r>
            <a:endParaRPr lang="ru-RU" b="1" i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ЦЕЛЬ:</a:t>
            </a:r>
          </a:p>
          <a:p>
            <a:pPr lvl="0"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Учить определять и сортировать пуговицы по виду и размеру.</a:t>
            </a:r>
          </a:p>
          <a:p>
            <a:pPr lvl="0"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Развивать ориентировку на плоскости.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098" name="Picture 2" descr="C:\Users\Алёна\Desktop\Новая папка (10)\113___10\IMG_236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1393017"/>
            <a:ext cx="3538534" cy="2653901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</p:pic>
      <p:pic>
        <p:nvPicPr>
          <p:cNvPr id="4100" name="Picture 4" descr="C:\Users\Алёна\Desktop\Новая папка (10)\113___10\IMG_236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4214818"/>
            <a:ext cx="3786214" cy="2532840"/>
          </a:xfrm>
          <a:prstGeom prst="roundRect">
            <a:avLst/>
          </a:prstGeom>
          <a:noFill/>
          <a:ln w="38100">
            <a:solidFill>
              <a:srgbClr val="FF00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ПУГОВИЧНАЯ МОЗАИКА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57158" y="1214422"/>
            <a:ext cx="4357718" cy="5000660"/>
          </a:xfrm>
        </p:spPr>
        <p:txBody>
          <a:bodyPr/>
          <a:lstStyle/>
          <a:p>
            <a:pPr lvl="3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lvl="3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ЦЕЛЬ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pPr lvl="0" algn="ctr">
              <a:buClr>
                <a:srgbClr val="006600"/>
              </a:buClr>
              <a:buFont typeface="Wingdings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Развивать мышление, речь, внимание, мелкую моторику рук, фантазию, творческую активность, воображение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lvl="3">
              <a:buClr>
                <a:srgbClr val="006600"/>
              </a:buClr>
              <a:buFont typeface="Wingdings" pitchFamily="2" charset="2"/>
              <a:buChar char="v"/>
            </a:pPr>
            <a:endParaRPr lang="ru-RU" dirty="0" smtClean="0"/>
          </a:p>
          <a:p>
            <a:pPr lvl="3">
              <a:buClr>
                <a:srgbClr val="006600"/>
              </a:buCl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8" name="Picture 3" descr="E:\1\IMG_282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215171" cy="41044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33CC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_U_O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59_U_O (1)</Template>
  <TotalTime>1320</TotalTime>
  <Words>145</Words>
  <Application>Microsoft Office PowerPoint</Application>
  <PresentationFormat>Экран (4:3)</PresentationFormat>
  <Paragraphs>35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Bookman Old Style</vt:lpstr>
      <vt:lpstr>Calibri</vt:lpstr>
      <vt:lpstr>Wingdings</vt:lpstr>
      <vt:lpstr>59_U_O (1)</vt:lpstr>
      <vt:lpstr>ДОБРО ПОЖАЛОВАТЬ   В МИНИ МУЗЕЙ  «Волшебная пуговица»</vt:lpstr>
      <vt:lpstr>Презентация PowerPoint</vt:lpstr>
      <vt:lpstr>Презентация PowerPoint</vt:lpstr>
      <vt:lpstr>Презентация PowerPoint</vt:lpstr>
      <vt:lpstr>Презентация PowerPoint</vt:lpstr>
      <vt:lpstr>ИГРЫ С ПУГОВИЦАМИ</vt:lpstr>
      <vt:lpstr>ПРИШЕЙ ПУГОВИЦУ</vt:lpstr>
      <vt:lpstr>ЛАБИРИНТ</vt:lpstr>
      <vt:lpstr>ПУГОВИЧНАЯ МОЗАИКА</vt:lpstr>
      <vt:lpstr>СОБЕРИ ПУГОВИЦУ</vt:lpstr>
      <vt:lpstr>Крестики-нолики</vt:lpstr>
      <vt:lpstr>Презентация PowerPoint</vt:lpstr>
      <vt:lpstr>Презентация PowerPoint</vt:lpstr>
      <vt:lpstr>ПЕРСПЕКТИВА РАЗВИТИЯ МИНИ-МУЗЕЯ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 МУЗЕЙ «ПУГОВИЦА – ЧУДЕСНИЦА»</dc:title>
  <dc:creator>Марина</dc:creator>
  <cp:lastModifiedBy>Марина</cp:lastModifiedBy>
  <cp:revision>41</cp:revision>
  <dcterms:created xsi:type="dcterms:W3CDTF">2013-10-20T21:55:26Z</dcterms:created>
  <dcterms:modified xsi:type="dcterms:W3CDTF">2021-11-09T16:42:53Z</dcterms:modified>
</cp:coreProperties>
</file>